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58" r:id="rId2"/>
    <p:sldMasterId id="2147483682" r:id="rId3"/>
  </p:sldMasterIdLst>
  <p:notesMasterIdLst>
    <p:notesMasterId r:id="rId17"/>
  </p:notesMasterIdLst>
  <p:handoutMasterIdLst>
    <p:handoutMasterId r:id="rId18"/>
  </p:handoutMasterIdLst>
  <p:sldIdLst>
    <p:sldId id="256" r:id="rId4"/>
    <p:sldId id="258" r:id="rId5"/>
    <p:sldId id="270" r:id="rId6"/>
    <p:sldId id="271" r:id="rId7"/>
    <p:sldId id="261" r:id="rId8"/>
    <p:sldId id="262" r:id="rId9"/>
    <p:sldId id="283" r:id="rId10"/>
    <p:sldId id="284" r:id="rId11"/>
    <p:sldId id="264" r:id="rId12"/>
    <p:sldId id="265" r:id="rId13"/>
    <p:sldId id="286" r:id="rId14"/>
    <p:sldId id="263" r:id="rId15"/>
    <p:sldId id="257" r:id="rId1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240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02" y="13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8/10/relationships/authors" Target="authors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CA4259-EAE7-46D8-9E95-EECF222633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A12993-B11F-4A1A-9605-19E2237870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7425AFB-E73E-4C47-BA4D-95B867A1CC0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405770-E5EF-402C-9691-9BF7CF31DC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4CEE4-A16C-4F67-915C-EEEA190ED3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E8FD18C-D8A1-484B-BA09-7DA4094F3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15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D8AC223-25EB-40B2-9538-010511AACFA5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97A44F7-5F69-4F06-8F30-FB0E6EC0A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55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07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07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03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22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62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74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56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636" indent="-291636">
              <a:buFont typeface="Arial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45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3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59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25" indent="-174625">
              <a:lnSpc>
                <a:spcPct val="108000"/>
              </a:lnSpc>
              <a:spcBef>
                <a:spcPts val="1021"/>
              </a:spcBef>
              <a:spcAft>
                <a:spcPts val="1429"/>
              </a:spcAft>
              <a:buFont typeface="Arial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11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00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05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B6A3B-3BF1-49BB-A418-D9BD7963E3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1222375"/>
            <a:ext cx="11849100" cy="480377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10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1273DB-711C-4569-B5D6-110AE7AF38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100" y="1277651"/>
            <a:ext cx="11853863" cy="76575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175657" y="2341622"/>
            <a:ext cx="10255262" cy="36173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37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8EB81FAF-D709-4158-AB3A-6470D4C7F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30460" y="1520826"/>
            <a:ext cx="9808557" cy="368778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D6D3F22-3F6B-483B-8748-C40C66468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0460" y="5457471"/>
            <a:ext cx="9808556" cy="550863"/>
          </a:xfrm>
        </p:spPr>
        <p:txBody>
          <a:bodyPr rIns="9144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Enter source/citation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6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5254" y="1226582"/>
            <a:ext cx="5563517" cy="46894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8BB418D-9BD3-4031-AC15-403BABC47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26581"/>
            <a:ext cx="5930746" cy="46894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47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5254" y="1226582"/>
            <a:ext cx="5563517" cy="41571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DDE2DB-6549-448D-B8B8-EC5750411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100" y="5457825"/>
            <a:ext cx="5564188" cy="550863"/>
          </a:xfrm>
        </p:spPr>
        <p:txBody>
          <a:bodyPr rIns="9144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Enter source/citation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8BB418D-9BD3-4031-AC15-403BABC47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26581"/>
            <a:ext cx="5930746" cy="46894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44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A166-BC90-4E13-9118-9507EBCED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Facebook">
            <a:extLst>
              <a:ext uri="{FF2B5EF4-FFF2-40B4-BE49-F238E27FC236}">
                <a16:creationId xmlns:a16="http://schemas.microsoft.com/office/drawing/2014/main" id="{9AC9CED7-B302-106F-129F-6BC7C1D58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9535" y="1579728"/>
            <a:ext cx="914400" cy="914400"/>
          </a:xfrm>
          <a:prstGeom prst="rect">
            <a:avLst/>
          </a:prstGeom>
        </p:spPr>
      </p:pic>
      <p:sp>
        <p:nvSpPr>
          <p:cNvPr id="11" name="Facebook handle">
            <a:extLst>
              <a:ext uri="{FF2B5EF4-FFF2-40B4-BE49-F238E27FC236}">
                <a16:creationId xmlns:a16="http://schemas.microsoft.com/office/drawing/2014/main" id="{609D7336-40E6-48D5-B192-BB72CD36C7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8420" y="2532939"/>
            <a:ext cx="2486025" cy="914400"/>
          </a:xfrm>
        </p:spPr>
        <p:txBody>
          <a:bodyPr rIns="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6" name="Instagram">
            <a:extLst>
              <a:ext uri="{FF2B5EF4-FFF2-40B4-BE49-F238E27FC236}">
                <a16:creationId xmlns:a16="http://schemas.microsoft.com/office/drawing/2014/main" id="{046AED96-B8A4-1C42-F3A1-1FFE1A13C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" b="124"/>
          <a:stretch/>
        </p:blipFill>
        <p:spPr>
          <a:xfrm>
            <a:off x="4858762" y="1579728"/>
            <a:ext cx="916670" cy="914400"/>
          </a:xfrm>
          <a:prstGeom prst="rect">
            <a:avLst/>
          </a:prstGeom>
        </p:spPr>
      </p:pic>
      <p:sp>
        <p:nvSpPr>
          <p:cNvPr id="13" name="Instagram handle">
            <a:extLst>
              <a:ext uri="{FF2B5EF4-FFF2-40B4-BE49-F238E27FC236}">
                <a16:creationId xmlns:a16="http://schemas.microsoft.com/office/drawing/2014/main" id="{EECF6CFD-9E31-4C05-886A-971A6B7252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0793" y="2514600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28" name="LinkedIn" descr="A blue and black logo&#10;&#10;Description automatically generated">
            <a:extLst>
              <a:ext uri="{FF2B5EF4-FFF2-40B4-BE49-F238E27FC236}">
                <a16:creationId xmlns:a16="http://schemas.microsoft.com/office/drawing/2014/main" id="{02AF793E-34A8-FE98-2B43-623603DE17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254" y="1579728"/>
            <a:ext cx="1075267" cy="914400"/>
          </a:xfrm>
          <a:prstGeom prst="rect">
            <a:avLst/>
          </a:prstGeom>
        </p:spPr>
      </p:pic>
      <p:sp>
        <p:nvSpPr>
          <p:cNvPr id="15" name="LinkedIn handle">
            <a:extLst>
              <a:ext uri="{FF2B5EF4-FFF2-40B4-BE49-F238E27FC236}">
                <a16:creationId xmlns:a16="http://schemas.microsoft.com/office/drawing/2014/main" id="{8DA16D1B-DD85-498B-A177-DDB843C07A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01" y="2532939"/>
            <a:ext cx="3059502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12" name="Threads">
            <a:extLst>
              <a:ext uri="{FF2B5EF4-FFF2-40B4-BE49-F238E27FC236}">
                <a16:creationId xmlns:a16="http://schemas.microsoft.com/office/drawing/2014/main" id="{41AF5339-2B19-BD63-3B11-24F6C0CB7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6" b="4126"/>
          <a:stretch/>
        </p:blipFill>
        <p:spPr>
          <a:xfrm>
            <a:off x="1535363" y="4019550"/>
            <a:ext cx="912137" cy="9144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Threads handle">
            <a:extLst>
              <a:ext uri="{FF2B5EF4-FFF2-40B4-BE49-F238E27FC236}">
                <a16:creationId xmlns:a16="http://schemas.microsoft.com/office/drawing/2014/main" id="{96D88CB0-4FD8-2F0F-AFC3-6D59A04875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7277" y="5031874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14" name="X">
            <a:extLst>
              <a:ext uri="{FF2B5EF4-FFF2-40B4-BE49-F238E27FC236}">
                <a16:creationId xmlns:a16="http://schemas.microsoft.com/office/drawing/2014/main" id="{5AE40B57-6609-96B5-4C42-D12A59417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6042" y="3991849"/>
            <a:ext cx="916670" cy="914400"/>
          </a:xfrm>
          <a:prstGeom prst="rect">
            <a:avLst/>
          </a:prstGeom>
        </p:spPr>
      </p:pic>
      <p:sp>
        <p:nvSpPr>
          <p:cNvPr id="7" name="X Handle">
            <a:extLst>
              <a:ext uri="{FF2B5EF4-FFF2-40B4-BE49-F238E27FC236}">
                <a16:creationId xmlns:a16="http://schemas.microsoft.com/office/drawing/2014/main" id="{8203FBA7-0BF5-431F-8DA2-9F3A04190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0793" y="5009938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30" name="YouTube">
            <a:extLst>
              <a:ext uri="{FF2B5EF4-FFF2-40B4-BE49-F238E27FC236}">
                <a16:creationId xmlns:a16="http://schemas.microsoft.com/office/drawing/2014/main" id="{254E4991-1E11-CC44-9806-55B96A767E5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0123" y="4129009"/>
            <a:ext cx="2855192" cy="640080"/>
          </a:xfrm>
          <a:prstGeom prst="rect">
            <a:avLst/>
          </a:prstGeom>
        </p:spPr>
      </p:pic>
      <p:sp>
        <p:nvSpPr>
          <p:cNvPr id="9" name="YouTube Channel">
            <a:extLst>
              <a:ext uri="{FF2B5EF4-FFF2-40B4-BE49-F238E27FC236}">
                <a16:creationId xmlns:a16="http://schemas.microsoft.com/office/drawing/2014/main" id="{FFD85E77-EDED-42B1-881F-34A5909A55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39001" y="5009938"/>
            <a:ext cx="3059502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BAE708-477A-4A20-B43D-CB4603F145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19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website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1803769"/>
            <a:ext cx="12192000" cy="1320370"/>
          </a:xfrm>
        </p:spPr>
        <p:txBody>
          <a:bodyPr lIns="0" rIns="91440">
            <a:normAutofit/>
          </a:bodyPr>
          <a:lstStyle>
            <a:lvl1pPr marL="0" indent="0" algn="ctr"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/>
              <a:t>Department or Office Webpage</a:t>
            </a:r>
          </a:p>
        </p:txBody>
      </p:sp>
      <p:sp>
        <p:nvSpPr>
          <p:cNvPr id="5" name="contact info">
            <a:extLst>
              <a:ext uri="{FF2B5EF4-FFF2-40B4-BE49-F238E27FC236}">
                <a16:creationId xmlns:a16="http://schemas.microsoft.com/office/drawing/2014/main" id="{6F4F1684-EE2D-419B-9D6E-6617B1C18A9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" y="3608515"/>
            <a:ext cx="12191999" cy="1493491"/>
          </a:xfrm>
        </p:spPr>
        <p:txBody>
          <a:bodyPr lIns="0" r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None/>
              <a:defRPr sz="3200"/>
            </a:lvl1pPr>
          </a:lstStyle>
          <a:p>
            <a:pPr lvl="0"/>
            <a:r>
              <a:rPr lang="en-US"/>
              <a:t>Contact 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60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4CF2-96BC-4ED7-87C7-9D6684FBC9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037850"/>
            <a:ext cx="12191999" cy="1282447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FB07D-9D60-4B83-BCD7-C0D7318142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654080"/>
            <a:ext cx="12191998" cy="2198080"/>
          </a:xfrm>
        </p:spPr>
        <p:txBody>
          <a:bodyPr/>
          <a:lstStyle>
            <a:lvl1pPr marL="0" indent="0" algn="ctr">
              <a:buNone/>
              <a:defRPr sz="2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Office Name</a:t>
            </a:r>
          </a:p>
          <a:p>
            <a:r>
              <a:rPr lang="en-US"/>
              <a:t>Division Name</a:t>
            </a:r>
          </a:p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55372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264C6-2DE2-4496-9BDD-E370398EF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3650"/>
            <a:ext cx="12192000" cy="272638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FDB5E-23D5-4641-84CD-18757E9E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94482"/>
            <a:ext cx="2743200" cy="365125"/>
          </a:xfrm>
        </p:spPr>
        <p:txBody>
          <a:bodyPr/>
          <a:lstStyle/>
          <a:p>
            <a:fld id="{063B872D-3AE9-4542-A461-B751CD6BB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430627"/>
            <a:ext cx="11890272" cy="222697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82EE-04AA-4E18-9C5B-623D41A88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3735253"/>
            <a:ext cx="11890272" cy="222697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8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_Content_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FE7420B2-557E-48EE-B2B6-06D64A51825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46291" y="1138548"/>
            <a:ext cx="1189027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962460"/>
            <a:ext cx="11890272" cy="1433759"/>
          </a:xfrm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B7E127-F1D4-487E-A15F-845BF8F6D64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46290" y="3603812"/>
            <a:ext cx="1189027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82EE-04AA-4E18-9C5B-623D41A88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4439797"/>
            <a:ext cx="11890272" cy="1522429"/>
          </a:xfrm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4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0" y="1429017"/>
            <a:ext cx="5843530" cy="4498057"/>
          </a:xfrm>
        </p:spPr>
        <p:txBody>
          <a:bodyPr rIns="640080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70591A-C582-4B0B-95C3-1CEE6E7FEE3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2" y="1429016"/>
            <a:ext cx="5843530" cy="4498057"/>
          </a:xfrm>
        </p:spPr>
        <p:txBody>
          <a:bodyPr rIns="640080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5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0" y="1429017"/>
            <a:ext cx="3800820" cy="4498057"/>
          </a:xfrm>
        </p:spPr>
        <p:txBody>
          <a:bodyPr rIns="45720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CA358F9-FDAB-435E-8C1A-4A738B05E0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95590" y="1429017"/>
            <a:ext cx="3800820" cy="4498057"/>
          </a:xfrm>
        </p:spPr>
        <p:txBody>
          <a:bodyPr rIns="45720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ACFA113-9FF8-4E58-B951-B3F0EC9E1F7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14912" y="1431790"/>
            <a:ext cx="3800820" cy="4498057"/>
          </a:xfrm>
        </p:spPr>
        <p:txBody>
          <a:bodyPr rIns="82296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7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3910-36C0-4247-AA8F-0AE4EEC9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430" y="380196"/>
            <a:ext cx="10128421" cy="7699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555F8427-E9CA-49E6-8AE9-ED1BDBD13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064" y="1449806"/>
            <a:ext cx="587639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321AB6E-4445-4BB1-B9FB-988FE3FCB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1064" y="2273718"/>
            <a:ext cx="5876389" cy="3664374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337800-272E-4187-948E-AB6D00DF71A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45878" y="1450895"/>
            <a:ext cx="587639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490EC0F-BFAC-421B-8701-663D6C38BD0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45878" y="2274806"/>
            <a:ext cx="5876389" cy="366328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1FAFC8-95D4-42F6-A237-AD9B38EF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1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7E23E6-6A2F-4EBB-BAA3-780723750E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9319" y="1228725"/>
            <a:ext cx="11839480" cy="671793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F2E4A04F-CC4A-4D65-ADD6-100415BF7610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149319" y="2073275"/>
            <a:ext cx="11863293" cy="38068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43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Graph Placeholder">
            <a:extLst>
              <a:ext uri="{FF2B5EF4-FFF2-40B4-BE49-F238E27FC236}">
                <a16:creationId xmlns:a16="http://schemas.microsoft.com/office/drawing/2014/main" id="{77EA46B5-DFD9-4CBD-916B-41252B3634A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43219" y="1277938"/>
            <a:ext cx="11864631" cy="468218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30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8EB81FAF-D709-4158-AB3A-6470D4C7F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912" y="1520826"/>
            <a:ext cx="10642294" cy="43842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8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6D1C8D-2804-489C-86CC-F70D29F9273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162881"/>
            <a:ext cx="11893320" cy="163068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2D6E93-3D36-4693-94CF-5E08B138D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0096959" cy="747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88CE7-0338-4DCA-9309-6257DC1AB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292" y="1430626"/>
            <a:ext cx="11890272" cy="4507465"/>
          </a:xfrm>
          <a:prstGeom prst="rect">
            <a:avLst/>
          </a:prstGeom>
        </p:spPr>
        <p:txBody>
          <a:bodyPr vert="horz" lIns="91440" tIns="45720" rIns="82296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5DAC51-AACD-4066-8BD6-6F7BF018F00F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6050987"/>
            <a:ext cx="11890272" cy="768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98713-19FC-43BC-8C7D-F7EE3202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7719" y="62571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5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1" r:id="rId2"/>
    <p:sldLayoutId id="2147483677" r:id="rId3"/>
    <p:sldLayoutId id="2147483664" r:id="rId4"/>
    <p:sldLayoutId id="2147483670" r:id="rId5"/>
    <p:sldLayoutId id="2147483665" r:id="rId6"/>
    <p:sldLayoutId id="2147483681" r:id="rId7"/>
    <p:sldLayoutId id="2147483675" r:id="rId8"/>
    <p:sldLayoutId id="2147483676" r:id="rId9"/>
    <p:sldLayoutId id="2147483672" r:id="rId10"/>
    <p:sldLayoutId id="2147483690" r:id="rId11"/>
    <p:sldLayoutId id="2147483669" r:id="rId12"/>
    <p:sldLayoutId id="2147483689" r:id="rId13"/>
    <p:sldLayoutId id="2147483691" r:id="rId14"/>
    <p:sldLayoutId id="2147483678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: New Jersey Department of Education.">
            <a:extLst>
              <a:ext uri="{FF2B5EF4-FFF2-40B4-BE49-F238E27FC236}">
                <a16:creationId xmlns:a16="http://schemas.microsoft.com/office/drawing/2014/main" id="{CF96DE2C-7117-450B-9505-73F2CC7674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9" y="-5897"/>
            <a:ext cx="12081830" cy="255118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ABD99-43FC-48BD-956C-54F530646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169" y="1825625"/>
            <a:ext cx="11788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Do not use this layout</a:t>
            </a:r>
          </a:p>
        </p:txBody>
      </p:sp>
    </p:spTree>
    <p:extLst>
      <p:ext uri="{BB962C8B-B14F-4D97-AF65-F5344CB8AC3E}">
        <p14:creationId xmlns:p14="http://schemas.microsoft.com/office/powerpoint/2010/main" val="388551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None/>
        <a:defRPr sz="4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60367D-4F1F-4D06-9551-9D120A83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40" y="365125"/>
            <a:ext cx="118902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A9155-9D6F-4818-A1EA-81ACC0306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340" y="1825625"/>
            <a:ext cx="11890272" cy="4122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CC72A4-5CFF-4D23-9567-642F335289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6050987"/>
            <a:ext cx="11890272" cy="768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45371-22E5-41E2-9C10-6B0FADA84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57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063B872D-3AE9-4542-A461-B751CD6BB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0"/>
        </a:spcBef>
        <a:spcAft>
          <a:spcPts val="1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nj.gov/educatio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hyperlink" Target="mailto:k-3office@doe.nj.gov" TargetMode="External"/><Relationship Id="rId4" Type="http://schemas.openxmlformats.org/officeDocument/2006/relationships/hyperlink" Target="https://www.nj.gov/education/earlychildhood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57FFF-0053-4747-B34E-976807CC3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55260"/>
            <a:ext cx="12191999" cy="1365037"/>
          </a:xfrm>
          <a:prstGeom prst="rect">
            <a:avLst/>
          </a:prstGeom>
        </p:spPr>
        <p:txBody>
          <a:bodyPr lIns="91440" tIns="45720" rIns="91440" bIns="45720" anchor="b"/>
          <a:lstStyle/>
          <a:p>
            <a:br>
              <a:rPr lang="en-US" sz="4400" dirty="0"/>
            </a:br>
            <a:br>
              <a:rPr lang="en-US" sz="4400" dirty="0"/>
            </a:br>
            <a:br>
              <a:rPr lang="en-US" dirty="0"/>
            </a:br>
            <a:br>
              <a:rPr lang="en-US" dirty="0"/>
            </a:br>
            <a:br>
              <a:rPr lang="en-US" sz="4400" dirty="0"/>
            </a:br>
            <a:r>
              <a:rPr lang="en-US" sz="4000" dirty="0">
                <a:latin typeface="Palatino Linotype"/>
              </a:rPr>
              <a:t>New Jersey </a:t>
            </a:r>
            <a:br>
              <a:rPr lang="en-US" sz="4000" dirty="0"/>
            </a:br>
            <a:r>
              <a:rPr lang="en-US" sz="4000" dirty="0">
                <a:latin typeface="Palatino Linotype"/>
              </a:rPr>
              <a:t>Kindergarten Implementation Guidelines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12D5881-96EC-447F-A717-A35057F07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009" y="3537704"/>
            <a:ext cx="11347937" cy="28450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Palatino Linotype"/>
              </a:rPr>
              <a:t>Division of Early Childhood Education Services</a:t>
            </a:r>
          </a:p>
          <a:p>
            <a:r>
              <a:rPr lang="en-US" dirty="0">
                <a:latin typeface="Palatino Linotype"/>
              </a:rPr>
              <a:t>Office of Kindergarten to Third Grade Education</a:t>
            </a:r>
            <a:endParaRPr lang="en-US" dirty="0"/>
          </a:p>
          <a:p>
            <a:r>
              <a:rPr lang="en-US" dirty="0">
                <a:latin typeface="Palatino Linotype"/>
              </a:rPr>
              <a:t>Spring 2024</a:t>
            </a:r>
          </a:p>
        </p:txBody>
      </p:sp>
      <p:pic>
        <p:nvPicPr>
          <p:cNvPr id="6" name="Picture 5" descr="Logo: State of New Jersey, Department of Education.">
            <a:extLst>
              <a:ext uri="{FF2B5EF4-FFF2-40B4-BE49-F238E27FC236}">
                <a16:creationId xmlns:a16="http://schemas.microsoft.com/office/drawing/2014/main" id="{0021F1E6-2135-4F4E-9EA0-EBD236B61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4" y="6081513"/>
            <a:ext cx="11890272" cy="76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16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A2526-3DE3-0238-A025-278B9412B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809" y="513933"/>
            <a:ext cx="11461184" cy="612542"/>
          </a:xfrm>
        </p:spPr>
        <p:txBody>
          <a:bodyPr/>
          <a:lstStyle/>
          <a:p>
            <a:r>
              <a:rPr lang="en-US" sz="4000" dirty="0">
                <a:latin typeface="Palatino Linotype"/>
                <a:cs typeface="Times New Roman"/>
              </a:rPr>
              <a:t>Section Three: Classrooms Part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51DBB-D5AA-7F4A-3EA0-42AF5FEAF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211085"/>
            <a:ext cx="11890272" cy="5228782"/>
          </a:xfrm>
        </p:spPr>
        <p:txBody>
          <a:bodyPr vert="horz" lIns="91440" tIns="45720" rIns="822960" bIns="45720" rtlCol="0" anchor="t"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  <a:effectLst/>
                <a:latin typeface="Palatino Linotype"/>
                <a:cs typeface="Times New Roman"/>
              </a:rPr>
              <a:t>Section </a:t>
            </a:r>
            <a:r>
              <a:rPr lang="en-US" sz="2800" b="1" dirty="0">
                <a:solidFill>
                  <a:srgbClr val="000000"/>
                </a:solidFill>
                <a:latin typeface="Palatino Linotype"/>
                <a:cs typeface="Times New Roman"/>
              </a:rPr>
              <a:t>Three</a:t>
            </a:r>
            <a:r>
              <a:rPr lang="en-US" sz="2800" b="1" i="1" dirty="0">
                <a:solidFill>
                  <a:srgbClr val="000000"/>
                </a:solidFill>
                <a:latin typeface="Palatino Linotype"/>
                <a:cs typeface="Times New Roman"/>
              </a:rPr>
              <a:t> </a:t>
            </a:r>
            <a:r>
              <a:rPr lang="en-US" sz="2800" b="1" dirty="0">
                <a:solidFill>
                  <a:srgbClr val="000000"/>
                </a:solidFill>
                <a:latin typeface="Palatino Linotype"/>
                <a:cs typeface="Times New Roman"/>
              </a:rPr>
              <a:t>includes</a:t>
            </a:r>
            <a:r>
              <a:rPr lang="en-US" sz="2800" b="1" i="1" dirty="0">
                <a:solidFill>
                  <a:srgbClr val="000000"/>
                </a:solidFill>
                <a:latin typeface="Palatino Linotype"/>
                <a:cs typeface="Times New Roman"/>
              </a:rPr>
              <a:t>:</a:t>
            </a:r>
            <a:endParaRPr lang="en-US" dirty="0">
              <a:solidFill>
                <a:srgbClr val="000000"/>
              </a:solidFill>
              <a:cs typeface="Times New Roman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Palatino Linotype"/>
                <a:cs typeface="Times New Roman"/>
              </a:rPr>
              <a:t>high-quality kindergarten lessons grounded in standards-based teaching and learning;</a:t>
            </a:r>
            <a:endParaRPr lang="en-US" dirty="0">
              <a:cs typeface="Times New Roman"/>
            </a:endParaRPr>
          </a:p>
          <a:p>
            <a:pPr lvl="1"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Palatino Linotype"/>
                <a:cs typeface="Times New Roman"/>
              </a:rPr>
              <a:t>ways to teach content areas through whole group, small group, and individualized instruction;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Palatino Linotype"/>
                <a:cs typeface="Times New Roman"/>
              </a:rPr>
              <a:t>the most current, research-based best practices coupled with a fine balance of play and choice time;</a:t>
            </a:r>
            <a:endParaRPr lang="en-US" b="0" i="0" dirty="0">
              <a:solidFill>
                <a:srgbClr val="000000"/>
              </a:solidFill>
              <a:effectLst/>
              <a:latin typeface="Palatino Linotype"/>
              <a:cs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DE7B78-1211-19B2-2835-D5F26E1DB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84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E0B52-E7B1-701E-E15E-E11AF25AC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1054863"/>
            <a:ext cx="10096959" cy="71612"/>
          </a:xfrm>
        </p:spPr>
        <p:txBody>
          <a:bodyPr/>
          <a:lstStyle/>
          <a:p>
            <a:r>
              <a:rPr lang="en-US" sz="4000" dirty="0">
                <a:latin typeface="Palatino Linotype"/>
                <a:cs typeface="Times New Roman"/>
              </a:rPr>
              <a:t>Section Three: Classrooms Part Two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19225-4DEA-A27D-8045-31CB842D82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1122894"/>
            <a:ext cx="11849100" cy="5369128"/>
          </a:xfrm>
        </p:spPr>
        <p:txBody>
          <a:bodyPr vert="horz" lIns="91440" tIns="45720" rIns="822960" bIns="45720" rtlCol="0" anchor="t"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Palatino Linotype"/>
                <a:cs typeface="Times New Roman"/>
              </a:rPr>
              <a:t>Section Three</a:t>
            </a:r>
            <a:r>
              <a:rPr lang="en-US" sz="2800" b="1" i="1" dirty="0">
                <a:latin typeface="Palatino Linotype"/>
                <a:cs typeface="Times New Roman"/>
              </a:rPr>
              <a:t> </a:t>
            </a:r>
            <a:r>
              <a:rPr lang="en-US" sz="2800" b="1" dirty="0">
                <a:latin typeface="Palatino Linotype"/>
                <a:cs typeface="Times New Roman"/>
              </a:rPr>
              <a:t>includes:</a:t>
            </a:r>
            <a:endParaRPr lang="en-US" sz="2800" b="1" i="1" dirty="0">
              <a:latin typeface="Palatino Linotype"/>
              <a:cs typeface="Times New Roman"/>
            </a:endParaRPr>
          </a:p>
          <a:p>
            <a:pPr lvl="1"/>
            <a:r>
              <a:rPr lang="en-US" sz="2800" dirty="0">
                <a:latin typeface="Palatino Linotype"/>
                <a:cs typeface="Times New Roman"/>
              </a:rPr>
              <a:t>center-based classrooms that provide opportunities for choice and learning through play,</a:t>
            </a:r>
          </a:p>
          <a:p>
            <a:pPr lvl="1"/>
            <a:r>
              <a:rPr lang="en-US" sz="2800" dirty="0">
                <a:latin typeface="Palatino Linotype"/>
                <a:cs typeface="Times New Roman"/>
              </a:rPr>
              <a:t>using methods such as investigations, exploration, and discovery within the learning centers to make them meaningful and engaging; and</a:t>
            </a:r>
            <a:endParaRPr lang="en-US" dirty="0"/>
          </a:p>
          <a:p>
            <a:pPr lvl="1"/>
            <a:r>
              <a:rPr lang="en-US" sz="2800" dirty="0">
                <a:latin typeface="Palatino Linotype"/>
                <a:cs typeface="Times New Roman"/>
              </a:rPr>
              <a:t>establishing learning and choice centers using developmentally appropriate materials and guiding questions to help guide center activities and conversations between students and teachers.</a:t>
            </a:r>
            <a:endParaRPr lang="en-US" sz="2800" dirty="0">
              <a:latin typeface="Palatino Linotype"/>
              <a:cs typeface="Calibri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E99B01-3AE4-9D5C-70E2-51760BFFB0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27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4E8BA-44FC-0170-9A47-06A3B4939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Palatino Linotype"/>
              </a:rPr>
              <a:t>Follow Us on Social Media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F877A-4764-1162-7123-E7F0FC9CA3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1400" dirty="0"/>
              <a:t>Facebook: </a:t>
            </a:r>
            <a:br>
              <a:rPr lang="en-US" sz="1400" dirty="0"/>
            </a:br>
            <a:r>
              <a:rPr lang="en-US" sz="1400" dirty="0"/>
              <a:t>@njdeptofed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534DB-B373-4FE4-44DA-DEFD0DE3C6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1400" dirty="0"/>
              <a:t>Instagram: </a:t>
            </a:r>
            <a:br>
              <a:rPr lang="en-US" sz="1400" dirty="0"/>
            </a:br>
            <a:r>
              <a:rPr lang="en-US" sz="1400" dirty="0"/>
              <a:t>@newjerseydoe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829465-9614-F4A7-2745-4442655ECD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57716" y="2540792"/>
            <a:ext cx="3222071" cy="914400"/>
          </a:xfrm>
        </p:spPr>
        <p:txBody>
          <a:bodyPr/>
          <a:lstStyle/>
          <a:p>
            <a:r>
              <a:rPr lang="en-US" sz="1600" dirty="0"/>
              <a:t>LinkedIn: </a:t>
            </a:r>
            <a:br>
              <a:rPr lang="en-US" sz="1600" dirty="0"/>
            </a:br>
            <a:r>
              <a:rPr lang="en-US" dirty="0"/>
              <a:t>New Jersey Department of Education</a:t>
            </a:r>
            <a:endParaRPr lang="en-US" sz="1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7DB17C-4391-4447-9B73-1C6D87CCAF5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400" dirty="0"/>
              <a:t>Threads:</a:t>
            </a:r>
            <a:br>
              <a:rPr lang="en-US" sz="1400" dirty="0"/>
            </a:br>
            <a:r>
              <a:rPr lang="en-US" sz="1400" dirty="0"/>
              <a:t>@NewJerseyDOE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9B9AE2-0CAE-F8C7-5904-BB5585BD07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400" dirty="0"/>
              <a:t>X: @NewJerseyDOE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71530C-A2CF-90BE-687C-3FB18D13E9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600" dirty="0"/>
              <a:t>YouTube: </a:t>
            </a:r>
            <a:r>
              <a:rPr lang="en-US" sz="1400" dirty="0"/>
              <a:t>@newjerseydepartmentofeduca6565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F7168A-CC49-56E6-B127-660AAE5DD0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99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4F85022-EDFF-4EDD-B667-A88593A32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Palatino Linotype"/>
              </a:rPr>
              <a:t>Thank You!</a:t>
            </a:r>
          </a:p>
        </p:txBody>
      </p:sp>
      <p:sp>
        <p:nvSpPr>
          <p:cNvPr id="11" name="Website">
            <a:extLst>
              <a:ext uri="{FF2B5EF4-FFF2-40B4-BE49-F238E27FC236}">
                <a16:creationId xmlns:a16="http://schemas.microsoft.com/office/drawing/2014/main" id="{4E6DD0DE-325E-47CB-9D78-EE0FDE0A1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Jersey Department of Education: </a:t>
            </a:r>
            <a:r>
              <a:rPr lang="en-US" dirty="0">
                <a:solidFill>
                  <a:srgbClr val="0000FF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nj.gov/education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contact info">
            <a:extLst>
              <a:ext uri="{FF2B5EF4-FFF2-40B4-BE49-F238E27FC236}">
                <a16:creationId xmlns:a16="http://schemas.microsoft.com/office/drawing/2014/main" id="{ACF9ECBB-DEA9-4ED4-A2DA-7517CD7887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2598" y="2766042"/>
            <a:ext cx="12191999" cy="1493491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dirty="0">
                <a:latin typeface="Palatino Linotype"/>
                <a:hlinkClick r:id="rId4"/>
              </a:rPr>
              <a:t>https://www.nj.gov/education/earlychildhood/</a:t>
            </a:r>
            <a:endParaRPr lang="en-US" dirty="0"/>
          </a:p>
          <a:p>
            <a:r>
              <a:rPr lang="en-US" dirty="0">
                <a:latin typeface="Palatino Linotype"/>
                <a:hlinkClick r:id="rId5"/>
              </a:rPr>
              <a:t>k-3office@doe.nj.gov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726423-45AA-4205-B15A-BC45069AF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22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81FA9-4C1F-4E6F-B96C-FA516DC2F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955" y="235123"/>
            <a:ext cx="11692844" cy="1092635"/>
          </a:xfrm>
        </p:spPr>
        <p:txBody>
          <a:bodyPr/>
          <a:lstStyle/>
          <a:p>
            <a:r>
              <a:rPr lang="en-US" sz="4000" dirty="0">
                <a:latin typeface="Palatino Linotype"/>
              </a:rPr>
              <a:t>Kindergarten Guidelines Purposes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74AE8-299A-4291-A192-680A38ECBC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5339" y="1087677"/>
            <a:ext cx="10781632" cy="7635218"/>
          </a:xfrm>
        </p:spPr>
        <p:txBody>
          <a:bodyPr vert="horz" lIns="91440" tIns="45720" rIns="274320" bIns="45720" rtlCol="0" anchor="t">
            <a:noAutofit/>
          </a:bodyPr>
          <a:lstStyle/>
          <a:p>
            <a:pPr marL="0" indent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Palatino Linotype"/>
                <a:cs typeface="Times New Roman"/>
              </a:rPr>
              <a:t>Purpose:</a:t>
            </a:r>
            <a:endParaRPr lang="en-US" sz="2800" b="1" u="sng" dirty="0">
              <a:solidFill>
                <a:srgbClr val="000000"/>
              </a:solidFill>
              <a:latin typeface="Palatino Linotype"/>
              <a:cs typeface="Times New Roman"/>
            </a:endParaRPr>
          </a:p>
          <a:p>
            <a:pPr lvl="1">
              <a:spcBef>
                <a:spcPts val="0"/>
              </a:spcBef>
              <a:spcAft>
                <a:spcPts val="2100"/>
              </a:spcAft>
            </a:pPr>
            <a:r>
              <a:rPr lang="en-US" sz="2400" dirty="0">
                <a:latin typeface="Palatino Linotype"/>
                <a:cs typeface="Times New Roman"/>
              </a:rPr>
              <a:t>Inform best practices reflective of current research and include extensive citations and reference list to su</a:t>
            </a:r>
            <a:r>
              <a:rPr lang="en-US" sz="2400" dirty="0">
                <a:latin typeface="Palatino Linotype"/>
                <a:cs typeface="Segoe UI"/>
              </a:rPr>
              <a:t>pport educators and parents with practical resources.</a:t>
            </a:r>
            <a:endParaRPr lang="en-US" sz="2400" dirty="0">
              <a:latin typeface="Palatino Linotype"/>
              <a:cs typeface="Times New Roman"/>
            </a:endParaRPr>
          </a:p>
          <a:p>
            <a:pPr lvl="1">
              <a:spcBef>
                <a:spcPts val="0"/>
              </a:spcBef>
              <a:spcAft>
                <a:spcPts val="2100"/>
              </a:spcAft>
              <a:buFont typeface="Arial"/>
              <a:buChar char="•"/>
            </a:pPr>
            <a:r>
              <a:rPr lang="en-US" sz="2400" dirty="0">
                <a:latin typeface="Palatino Linotype"/>
                <a:cs typeface="Times New Roman"/>
              </a:rPr>
              <a:t> </a:t>
            </a:r>
            <a:r>
              <a:rPr lang="en-US" sz="2400" dirty="0">
                <a:latin typeface="+mj-lt"/>
                <a:cs typeface="Times New Roman"/>
              </a:rPr>
              <a:t>M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aximize the impact of universal preschool by advancing a comprehensive and seamless educational continuum from preschool through grade three (P – 3) in New Jersey’s school districts.</a:t>
            </a:r>
            <a:endParaRPr lang="en-US" sz="2400" dirty="0">
              <a:latin typeface="+mj-lt"/>
            </a:endParaRPr>
          </a:p>
          <a:p>
            <a:pPr lvl="1">
              <a:spcBef>
                <a:spcPts val="0"/>
              </a:spcBef>
              <a:spcAft>
                <a:spcPts val="2100"/>
              </a:spcAft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Palatino Linotype"/>
                <a:cs typeface="Times New Roman"/>
              </a:rPr>
              <a:t> Provide educators the knowledge</a:t>
            </a:r>
            <a:r>
              <a:rPr lang="en-US" sz="2400" i="0" dirty="0">
                <a:solidFill>
                  <a:srgbClr val="000000"/>
                </a:solidFill>
                <a:effectLst/>
                <a:latin typeface="Palatino Linotype"/>
                <a:cs typeface="Times New Roman"/>
              </a:rPr>
              <a:t> and resources to implement developmentally appropriate kindergarten practices as part of a high-quality kindergarten program</a:t>
            </a:r>
            <a:r>
              <a:rPr lang="en-US" sz="2400" dirty="0">
                <a:solidFill>
                  <a:srgbClr val="000000"/>
                </a:solidFill>
                <a:latin typeface="Palatino Linotype"/>
                <a:cs typeface="Times New Roman"/>
              </a:rPr>
              <a:t>.</a:t>
            </a:r>
            <a:endParaRPr lang="en-US" sz="2400" i="0" dirty="0">
              <a:solidFill>
                <a:srgbClr val="000000"/>
              </a:solidFill>
              <a:effectLst/>
              <a:latin typeface="Palatino Linotype"/>
              <a:cs typeface="Times New Roman"/>
            </a:endParaRPr>
          </a:p>
          <a:p>
            <a:pPr marL="971550" lvl="1" indent="-514350">
              <a:spcBef>
                <a:spcPts val="0"/>
              </a:spcBef>
              <a:spcAft>
                <a:spcPts val="2100"/>
              </a:spcAft>
              <a:buFont typeface="Arial"/>
              <a:buChar char="•"/>
            </a:pPr>
            <a:endParaRPr lang="en-US" sz="2800" b="0" i="0" dirty="0"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  <a:p>
            <a:pPr marL="971550" lvl="1" indent="-514350">
              <a:spcBef>
                <a:spcPts val="0"/>
              </a:spcBef>
              <a:spcAft>
                <a:spcPts val="2100"/>
              </a:spcAft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0"/>
              </a:spcBef>
              <a:spcAft>
                <a:spcPts val="2100"/>
              </a:spcAft>
              <a:buFont typeface="+mj-lt"/>
              <a:buAutoNum type="arabicPeriod"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3C574-E250-404E-8046-A4D49434D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76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32EB386-BBA0-E16E-AF77-8357CF49F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1333410" cy="747579"/>
          </a:xfrm>
        </p:spPr>
        <p:txBody>
          <a:bodyPr/>
          <a:lstStyle/>
          <a:p>
            <a:r>
              <a:rPr lang="en-US" sz="4000" dirty="0">
                <a:latin typeface="Palatino Linotype"/>
              </a:rPr>
              <a:t>Kindergarten Guidelines Purposes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206EB-643F-71AE-0513-3953C6065F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822960" bIns="45720" rtlCol="0" anchor="t">
            <a:noAutofit/>
          </a:bodyPr>
          <a:lstStyle/>
          <a:p>
            <a:pPr>
              <a:buNone/>
            </a:pPr>
            <a:r>
              <a:rPr lang="en-US" sz="3200" b="1" dirty="0">
                <a:solidFill>
                  <a:srgbClr val="000000"/>
                </a:solidFill>
                <a:latin typeface="+mj-lt"/>
              </a:rPr>
              <a:t>Purpose:</a:t>
            </a:r>
            <a:endParaRPr lang="en-US" sz="3200" dirty="0">
              <a:solidFill>
                <a:srgbClr val="000000"/>
              </a:solidFill>
              <a:latin typeface="+mj-lt"/>
            </a:endParaRPr>
          </a:p>
          <a:p>
            <a:pPr lvl="1"/>
            <a:r>
              <a:rPr lang="en-US" sz="2800" dirty="0">
                <a:solidFill>
                  <a:srgbClr val="000000"/>
                </a:solidFill>
                <a:latin typeface="+mj-lt"/>
              </a:rPr>
              <a:t>Promote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 the importance of engaging parents, families, and communities in student learning and development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.</a:t>
            </a:r>
            <a:endParaRPr lang="en-US" sz="2800" dirty="0"/>
          </a:p>
          <a:p>
            <a:pPr lvl="1"/>
            <a:r>
              <a:rPr lang="en-US" sz="2800" dirty="0">
                <a:solidFill>
                  <a:srgbClr val="000000"/>
                </a:solidFill>
                <a:latin typeface="+mj-lt"/>
              </a:rPr>
              <a:t>Develop learning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 partnerships between home/ school/ community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.</a:t>
            </a:r>
            <a:endParaRPr lang="en-US" sz="2800" dirty="0">
              <a:latin typeface="Times New Roman"/>
              <a:cs typeface="Times New Roman"/>
            </a:endParaRPr>
          </a:p>
          <a:p>
            <a:pPr lvl="1"/>
            <a:r>
              <a:rPr lang="en-US" sz="2800" dirty="0">
                <a:latin typeface="+mj-lt"/>
              </a:rPr>
              <a:t>Connect families- </a:t>
            </a:r>
            <a:r>
              <a:rPr lang="en-US" sz="2800" i="1" dirty="0">
                <a:latin typeface="+mj-lt"/>
              </a:rPr>
              <a:t>Notes for Working with Families</a:t>
            </a:r>
            <a:r>
              <a:rPr lang="en-US" sz="2800" dirty="0">
                <a:latin typeface="+mj-lt"/>
              </a:rPr>
              <a:t> located in Appendix.</a:t>
            </a:r>
          </a:p>
          <a:p>
            <a:pPr marL="0" indent="0">
              <a:buNone/>
            </a:pPr>
            <a:endParaRPr lang="en-US" sz="1800" dirty="0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45CF6-6E03-1FEF-DB18-7A5E6D34E2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latin typeface="Palatino Linotype"/>
            </a:endParaRPr>
          </a:p>
          <a:p>
            <a:endParaRPr lang="en-US">
              <a:latin typeface="Palatino Linotype"/>
            </a:endParaRPr>
          </a:p>
          <a:p>
            <a:fld id="{A3D1C70C-36A2-44FC-A083-98959550CFF4}" type="slidenum">
              <a:rPr lang="en-US" dirty="0" smtClean="0">
                <a:latin typeface="Palatino Linotype"/>
              </a:rPr>
              <a:pPr/>
              <a:t>3</a:t>
            </a:fld>
            <a:endParaRPr lang="en-US"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919976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1F1F57-5A02-5E72-AC7B-321B457EC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0096959" cy="905730"/>
          </a:xfrm>
        </p:spPr>
        <p:txBody>
          <a:bodyPr/>
          <a:lstStyle/>
          <a:p>
            <a:pPr algn="ctr"/>
            <a:r>
              <a:rPr lang="en-US" sz="4000">
                <a:latin typeface="Palatino Linotype"/>
              </a:rPr>
              <a:t>The Division of Early Childhood Services </a:t>
            </a:r>
            <a:endParaRPr lang="en-US" sz="40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863541-1913-CFFB-4B62-0BC6631933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1162066"/>
            <a:ext cx="11849100" cy="5289616"/>
          </a:xfrm>
        </p:spPr>
        <p:txBody>
          <a:bodyPr vert="horz" lIns="91440" tIns="45720" rIns="822960" bIns="45720" rtlCol="0" anchor="t"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Palatino Linotype"/>
                <a:cs typeface="Times New Roman"/>
              </a:rPr>
              <a:t>(DECS):</a:t>
            </a:r>
            <a:endParaRPr lang="en-US" sz="2800" b="1" dirty="0">
              <a:solidFill>
                <a:srgbClr val="000000"/>
              </a:solidFill>
              <a:latin typeface="Palatino Linotype"/>
              <a:cs typeface="Times New Roman"/>
            </a:endParaRPr>
          </a:p>
          <a:p>
            <a:pPr lvl="1"/>
            <a:r>
              <a:rPr lang="en-US" sz="2800" dirty="0">
                <a:solidFill>
                  <a:srgbClr val="212529"/>
                </a:solidFill>
                <a:latin typeface="Palatino Linotype"/>
                <a:cs typeface="Times New Roman"/>
              </a:rPr>
              <a:t>Committed</a:t>
            </a:r>
            <a:r>
              <a:rPr lang="en-US" sz="2800" b="0" i="0" dirty="0">
                <a:solidFill>
                  <a:srgbClr val="212529"/>
                </a:solidFill>
                <a:effectLst/>
                <a:latin typeface="Palatino Linotype"/>
                <a:cs typeface="Times New Roman"/>
              </a:rPr>
              <a:t> to enhancing the social-emotional, physical, and cognitive development of New Jersey's children from birth through third grade by supporting the implementation of comprehensive services that address the needs of the whole child.</a:t>
            </a:r>
            <a:endParaRPr lang="en-US" dirty="0"/>
          </a:p>
          <a:p>
            <a:pPr lvl="1" fontAlgn="base"/>
            <a:r>
              <a:rPr lang="en-US" sz="2800" dirty="0">
                <a:solidFill>
                  <a:srgbClr val="212529"/>
                </a:solidFill>
                <a:latin typeface="Palatino Linotype"/>
                <a:cs typeface="Times New Roman"/>
              </a:rPr>
              <a:t>Contributions from </a:t>
            </a:r>
            <a:r>
              <a:rPr lang="en-US" sz="2800" dirty="0">
                <a:solidFill>
                  <a:srgbClr val="000000"/>
                </a:solidFill>
                <a:latin typeface="Palatino Linotype"/>
                <a:cs typeface="Times New Roman"/>
              </a:rPr>
              <a:t>kindergarten practitioners and external reviewers from the field as well as the various offices within the New Jersey Department of Education.</a:t>
            </a:r>
          </a:p>
          <a:p>
            <a:pPr lvl="1"/>
            <a:endParaRPr lang="en-US" sz="28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3C83D4-03A1-E9B4-BD72-708E01D255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71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43707-21A3-4F7E-8A6D-61C299DC8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Palatino Linotype"/>
              </a:rPr>
              <a:t>Three Sections of the Guidelines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06A72-D502-4BA7-B600-82BC5ABA97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822960" bIns="45720" rtlCol="0" anchor="t">
            <a:noAutofit/>
          </a:bodyPr>
          <a:lstStyle/>
          <a:p>
            <a:pPr marL="0" indent="0" fontAlgn="base">
              <a:buNone/>
            </a:pPr>
            <a:r>
              <a:rPr lang="en-US" b="1" dirty="0">
                <a:solidFill>
                  <a:srgbClr val="000000"/>
                </a:solidFill>
                <a:latin typeface="Palatino Linotype"/>
                <a:cs typeface="Times New Roman"/>
              </a:rPr>
              <a:t>Section</a:t>
            </a:r>
            <a:r>
              <a:rPr lang="en-US" b="1" dirty="0">
                <a:solidFill>
                  <a:srgbClr val="000000"/>
                </a:solidFill>
                <a:effectLst/>
                <a:latin typeface="Palatino Linotype"/>
                <a:cs typeface="Times New Roman"/>
              </a:rPr>
              <a:t> One</a:t>
            </a:r>
            <a:endParaRPr lang="en-US" b="1" dirty="0">
              <a:solidFill>
                <a:srgbClr val="000000"/>
              </a:solidFill>
              <a:latin typeface="Palatino Linotype"/>
              <a:cs typeface="Times New Roman"/>
            </a:endParaRPr>
          </a:p>
          <a:p>
            <a:pPr marL="0" indent="0" algn="l">
              <a:buNone/>
            </a:pPr>
            <a:r>
              <a:rPr lang="en-US" b="0" dirty="0">
                <a:solidFill>
                  <a:srgbClr val="000000"/>
                </a:solidFill>
                <a:effectLst/>
                <a:latin typeface="Palatino Linotype"/>
                <a:cs typeface="Times New Roman"/>
              </a:rPr>
              <a:t>Guiding High-Quality Practice </a:t>
            </a:r>
            <a:r>
              <a:rPr lang="en-US" dirty="0">
                <a:solidFill>
                  <a:srgbClr val="000000"/>
                </a:solidFill>
                <a:latin typeface="Palatino Linotype"/>
                <a:cs typeface="Times New Roman"/>
              </a:rPr>
              <a:t>in</a:t>
            </a:r>
            <a:r>
              <a:rPr lang="en-US" b="0" dirty="0">
                <a:solidFill>
                  <a:srgbClr val="000000"/>
                </a:solidFill>
                <a:effectLst/>
                <a:latin typeface="Palatino Linotype"/>
                <a:cs typeface="Times New Roman"/>
              </a:rPr>
              <a:t> Kindergarten</a:t>
            </a:r>
          </a:p>
          <a:p>
            <a:pPr fontAlgn="base">
              <a:buFont typeface="+mj-lt"/>
              <a:buAutoNum type="arabicPeriod" startAt="2"/>
            </a:pPr>
            <a:endParaRPr lang="en-US" sz="1800" i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l" rtl="0" fontAlgn="base">
              <a:buFont typeface="+mj-lt"/>
              <a:buAutoNum type="arabicPeriod" startAt="2"/>
            </a:pPr>
            <a:endParaRPr lang="en-US" sz="1800" b="0" i="1" dirty="0"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99764C-B432-101C-8375-27D53542388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506375" y="1429017"/>
            <a:ext cx="4307369" cy="4498057"/>
          </a:xfrm>
        </p:spPr>
        <p:txBody>
          <a:bodyPr vert="horz" lIns="91440" tIns="45720" rIns="457200" bIns="45720" rtlCol="0" anchor="t"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Palatino Linotype"/>
                <a:cs typeface="Times New Roman"/>
              </a:rPr>
              <a:t>Section Two</a:t>
            </a:r>
          </a:p>
          <a:p>
            <a:pPr marL="0" indent="0">
              <a:buNone/>
            </a:pPr>
            <a:r>
              <a:rPr lang="en-US" dirty="0">
                <a:latin typeface="Palatino Linotype"/>
                <a:cs typeface="Times New Roman"/>
              </a:rPr>
              <a:t>School Structures Supporting High-Quality Kindergarten Programs</a:t>
            </a:r>
            <a:endParaRPr lang="en-US" dirty="0">
              <a:latin typeface="Palatino Linotype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4CD109-3539-DDD8-ABD9-997F2E4FFE2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19945" y="1431790"/>
            <a:ext cx="4095787" cy="4498057"/>
          </a:xfrm>
        </p:spPr>
        <p:txBody>
          <a:bodyPr vert="horz" lIns="91440" tIns="45720" rIns="822960" bIns="45720" rtlCol="0" anchor="t"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Palatino Linotype"/>
                <a:cs typeface="Times New Roman"/>
              </a:rPr>
              <a:t>Section Three</a:t>
            </a:r>
            <a:endParaRPr lang="en-US" dirty="0">
              <a:latin typeface="Palatino Linotype"/>
              <a:cs typeface="Times New Roman"/>
            </a:endParaRPr>
          </a:p>
          <a:p>
            <a:pPr marL="0" indent="0">
              <a:buNone/>
            </a:pPr>
            <a:r>
              <a:rPr lang="en-US" dirty="0">
                <a:latin typeface="Palatino Linotype"/>
                <a:cs typeface="Times New Roman"/>
              </a:rPr>
              <a:t>High-Quality Kindergarten Classrooms in Action</a:t>
            </a:r>
            <a:endParaRPr lang="en-US" dirty="0">
              <a:latin typeface="Palatino Linotype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7E0ED-8C65-4624-9E98-A972E1CA5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43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801B18-92B4-90C7-FF09-19AF05422BD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0539410" cy="747579"/>
          </a:xfrm>
        </p:spPr>
        <p:txBody>
          <a:bodyPr/>
          <a:lstStyle/>
          <a:p>
            <a:r>
              <a:rPr lang="en-US" sz="4000" dirty="0">
                <a:latin typeface="Palatino Linotype"/>
              </a:rPr>
              <a:t>Section One Inclusions Part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39E4C-92CF-4B02-B935-ECC06E8643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0932" y="1133310"/>
            <a:ext cx="11849100" cy="5401024"/>
          </a:xfrm>
        </p:spPr>
        <p:txBody>
          <a:bodyPr vert="horz" lIns="91440" tIns="45720" rIns="822960" bIns="45720" rtlCol="0" anchor="t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0000"/>
                </a:solidFill>
                <a:effectLst/>
                <a:latin typeface="Palatino Linotype"/>
                <a:cs typeface="Times New Roman"/>
              </a:rPr>
              <a:t> </a:t>
            </a:r>
            <a:r>
              <a:rPr lang="en-US" sz="2800" b="1" dirty="0">
                <a:solidFill>
                  <a:srgbClr val="000000"/>
                </a:solidFill>
                <a:latin typeface="Palatino Linotype"/>
                <a:cs typeface="Times New Roman"/>
              </a:rPr>
              <a:t>Section One</a:t>
            </a:r>
            <a:r>
              <a:rPr lang="en-US" sz="2800" b="1" i="1" dirty="0">
                <a:solidFill>
                  <a:srgbClr val="000000"/>
                </a:solidFill>
                <a:latin typeface="Palatino Linotype"/>
                <a:cs typeface="Times New Roman"/>
              </a:rPr>
              <a:t> </a:t>
            </a:r>
            <a:r>
              <a:rPr lang="en-US" sz="2800" b="1" dirty="0">
                <a:solidFill>
                  <a:srgbClr val="000000"/>
                </a:solidFill>
                <a:latin typeface="Palatino Linotype"/>
                <a:cs typeface="Times New Roman"/>
              </a:rPr>
              <a:t>includes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Palatino Linotype"/>
                <a:cs typeface="Times New Roman"/>
              </a:rPr>
              <a:t>:</a:t>
            </a:r>
          </a:p>
          <a:p>
            <a:pPr lvl="1">
              <a:spcBef>
                <a:spcPts val="0"/>
              </a:spcBef>
            </a:pPr>
            <a:r>
              <a:rPr lang="en-US" sz="2800" b="0" i="0" dirty="0">
                <a:solidFill>
                  <a:srgbClr val="000000"/>
                </a:solidFill>
                <a:effectLst/>
                <a:latin typeface="Palatino Linotype"/>
                <a:cs typeface="Times New Roman"/>
              </a:rPr>
              <a:t>how to establish and maintain a high-quality kindergarten program</a:t>
            </a:r>
            <a:r>
              <a:rPr lang="en-US" sz="2800" dirty="0">
                <a:solidFill>
                  <a:srgbClr val="000000"/>
                </a:solidFill>
                <a:latin typeface="Palatino Linotype"/>
                <a:cs typeface="Times New Roman"/>
              </a:rPr>
              <a:t>;</a:t>
            </a:r>
            <a:endParaRPr lang="en-US" sz="2800" b="0" i="0" dirty="0">
              <a:solidFill>
                <a:srgbClr val="000000"/>
              </a:solidFill>
              <a:effectLst/>
              <a:latin typeface="Palatino Linotype"/>
              <a:cs typeface="Times New Roman"/>
            </a:endParaRPr>
          </a:p>
          <a:p>
            <a:pPr lvl="1">
              <a:spcBef>
                <a:spcPts val="0"/>
              </a:spcBef>
            </a:pPr>
            <a:r>
              <a:rPr lang="en-US" sz="2800" b="0" i="0" dirty="0">
                <a:solidFill>
                  <a:srgbClr val="000000"/>
                </a:solidFill>
                <a:effectLst/>
                <a:latin typeface="Palatino Linotype"/>
                <a:cs typeface="Times New Roman"/>
              </a:rPr>
              <a:t>developmentally appropriate practices for five- and six-year-old children</a:t>
            </a:r>
            <a:r>
              <a:rPr lang="en-US" sz="2800" dirty="0">
                <a:solidFill>
                  <a:srgbClr val="000000"/>
                </a:solidFill>
                <a:latin typeface="Palatino Linotype"/>
                <a:cs typeface="Times New Roman"/>
              </a:rPr>
              <a:t>;</a:t>
            </a:r>
            <a:endParaRPr lang="en-US" sz="2800" b="0" i="0" dirty="0">
              <a:solidFill>
                <a:srgbClr val="000000"/>
              </a:solidFill>
              <a:effectLst/>
              <a:latin typeface="Palatino Linotype"/>
              <a:cs typeface="Times New Roman"/>
            </a:endParaRPr>
          </a:p>
          <a:p>
            <a:pPr lvl="1" fontAlgn="base"/>
            <a:r>
              <a:rPr lang="en-US" sz="2800" dirty="0">
                <a:solidFill>
                  <a:srgbClr val="000000"/>
                </a:solidFill>
                <a:latin typeface="Palatino Linotype"/>
                <a:cs typeface="Times New Roman"/>
              </a:rPr>
              <a:t>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Palatino Linotype"/>
                <a:cs typeface="Times New Roman"/>
              </a:rPr>
              <a:t>n overview of physical, cognitive, social-emotional, language, and self-regulation development</a:t>
            </a:r>
            <a:r>
              <a:rPr lang="en-US" sz="2800" dirty="0">
                <a:solidFill>
                  <a:srgbClr val="000000"/>
                </a:solidFill>
                <a:latin typeface="Palatino Linotype"/>
                <a:cs typeface="Times New Roman"/>
              </a:rPr>
              <a:t>;</a:t>
            </a:r>
            <a:endParaRPr lang="en-US" sz="2800" b="0" i="0" dirty="0">
              <a:solidFill>
                <a:srgbClr val="000000"/>
              </a:solidFill>
              <a:effectLst/>
              <a:latin typeface="Palatino Linotype"/>
              <a:cs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ECC26-5723-41E1-AE8F-4885A22EDB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89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B4088-4A09-B8B3-5A86-578504FE0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367" y="625347"/>
            <a:ext cx="10686894" cy="206804"/>
          </a:xfrm>
        </p:spPr>
        <p:txBody>
          <a:bodyPr/>
          <a:lstStyle/>
          <a:p>
            <a:r>
              <a:rPr lang="en-US" sz="4000" dirty="0">
                <a:latin typeface="Palatino Linotype"/>
              </a:rPr>
              <a:t>Section One Inclusions Part Two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176F9-EDB9-E4A4-0764-A1B60BBD59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1222375"/>
            <a:ext cx="11849100" cy="5019864"/>
          </a:xfrm>
        </p:spPr>
        <p:txBody>
          <a:bodyPr vert="horz" lIns="91440" tIns="45720" rIns="822960" bIns="45720" rtlCol="0" anchor="t"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Palatino Linotype"/>
              </a:rPr>
              <a:t>Section One</a:t>
            </a:r>
            <a:r>
              <a:rPr lang="en-US" sz="2800" b="1" i="1" dirty="0">
                <a:latin typeface="Palatino Linotype"/>
              </a:rPr>
              <a:t> </a:t>
            </a:r>
            <a:r>
              <a:rPr lang="en-US" sz="2800" b="1" dirty="0">
                <a:latin typeface="Palatino Linotype"/>
              </a:rPr>
              <a:t>includes</a:t>
            </a:r>
            <a:r>
              <a:rPr lang="en-US" sz="2800" b="1" i="1" dirty="0">
                <a:latin typeface="Palatino Linotype"/>
              </a:rPr>
              <a:t>:</a:t>
            </a:r>
            <a:endParaRPr lang="en-US" sz="2800" b="1" dirty="0">
              <a:latin typeface="Palatino Linotype"/>
            </a:endParaRPr>
          </a:p>
          <a:p>
            <a:pPr lvl="1"/>
            <a:r>
              <a:rPr lang="en-US" sz="2800" dirty="0">
                <a:latin typeface="Palatino Linotype"/>
              </a:rPr>
              <a:t>developmentally appropriate practices that provide equitable learning opportunities and experiences;</a:t>
            </a:r>
            <a:endParaRPr lang="en-US" dirty="0"/>
          </a:p>
          <a:p>
            <a:pPr lvl="1"/>
            <a:r>
              <a:rPr lang="en-US" sz="2800" dirty="0">
                <a:latin typeface="Palatino Linotype"/>
              </a:rPr>
              <a:t>guidance on meeting the needs of diverse learners;</a:t>
            </a:r>
          </a:p>
          <a:p>
            <a:pPr lvl="1"/>
            <a:r>
              <a:rPr lang="en-US" sz="2800" dirty="0">
                <a:latin typeface="Palatino Linotype"/>
              </a:rPr>
              <a:t>integration of building culturally responsive relationships in the classroom;</a:t>
            </a:r>
          </a:p>
          <a:p>
            <a:pPr lvl="1"/>
            <a:r>
              <a:rPr lang="en-US" sz="2800" i="1" dirty="0">
                <a:latin typeface="Palatino Linotype"/>
              </a:rPr>
              <a:t>Universal Design for Learning</a:t>
            </a:r>
            <a:r>
              <a:rPr lang="en-US" sz="2800" dirty="0">
                <a:latin typeface="Palatino Linotype"/>
              </a:rPr>
              <a:t> Framework; and</a:t>
            </a:r>
          </a:p>
          <a:p>
            <a:pPr lvl="1"/>
            <a:r>
              <a:rPr lang="en-US" sz="2800" dirty="0">
                <a:latin typeface="Palatino Linotype"/>
              </a:rPr>
              <a:t>insight into various types of assessments.</a:t>
            </a:r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25496-4280-137D-F00C-BB5C82C786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84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3E8D8-184B-5633-5B99-025BF2721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Section Two: School Structures Part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9948F-D680-CB0F-23F5-C9FE7336C8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1296116"/>
            <a:ext cx="11849100" cy="4730034"/>
          </a:xfrm>
        </p:spPr>
        <p:txBody>
          <a:bodyPr vert="horz" lIns="91440" tIns="45720" rIns="822960" bIns="45720" rtlCol="0" anchor="t"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Palatino Linotype"/>
              </a:rPr>
              <a:t>Section Two</a:t>
            </a:r>
            <a:r>
              <a:rPr lang="en-US" sz="2800" b="1" i="1" dirty="0">
                <a:latin typeface="Palatino Linotype"/>
              </a:rPr>
              <a:t> </a:t>
            </a:r>
            <a:r>
              <a:rPr lang="en-US" sz="2800" b="1" dirty="0">
                <a:latin typeface="Palatino Linotype"/>
              </a:rPr>
              <a:t>includes</a:t>
            </a:r>
            <a:r>
              <a:rPr lang="en-US" sz="2800" b="1" i="1" dirty="0">
                <a:latin typeface="Palatino Linotype"/>
              </a:rPr>
              <a:t>:</a:t>
            </a:r>
            <a:endParaRPr lang="en-US" sz="2800" b="1" dirty="0">
              <a:latin typeface="Palatino Linotype"/>
            </a:endParaRPr>
          </a:p>
          <a:p>
            <a:pPr lvl="1"/>
            <a:r>
              <a:rPr lang="en-US" sz="2800" dirty="0">
                <a:latin typeface="Palatino Linotype"/>
              </a:rPr>
              <a:t>the continuity from preschool to kindergarten and from kindergarten to first grade and the significance of seamless transitions;</a:t>
            </a:r>
            <a:endParaRPr lang="en-US" sz="2800" dirty="0"/>
          </a:p>
          <a:p>
            <a:pPr lvl="1"/>
            <a:r>
              <a:rPr lang="en-US" sz="2800" dirty="0">
                <a:latin typeface="Palatino Linotype"/>
              </a:rPr>
              <a:t>best practices and ideas for professional development for transition teams, teachers, and other stakeholders;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85CBBB-5AB2-8877-3B02-ABB47E9D2D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45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9A4DE-12A6-18ED-69B9-D551ACFAE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243703"/>
            <a:ext cx="10096959" cy="1060901"/>
          </a:xfrm>
        </p:spPr>
        <p:txBody>
          <a:bodyPr/>
          <a:lstStyle/>
          <a:p>
            <a:r>
              <a:rPr lang="en-US" sz="4000" dirty="0">
                <a:latin typeface="Palatino Linotype"/>
                <a:cs typeface="Times New Roman"/>
              </a:rPr>
              <a:t>Section Two: School Structures Part Two</a:t>
            </a:r>
            <a:endParaRPr lang="en-US" sz="4000" i="1" dirty="0">
              <a:latin typeface="Palatino Linotype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03034-7D9F-4A1F-4D37-75D4D3F201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1148632"/>
            <a:ext cx="11849100" cy="4693162"/>
          </a:xfrm>
        </p:spPr>
        <p:txBody>
          <a:bodyPr vert="horz" lIns="91440" tIns="45720" rIns="822960" bIns="45720" rtlCol="0" anchor="t"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  <a:latin typeface="Palatino Linotype"/>
                <a:cs typeface="Times New Roman"/>
              </a:rPr>
              <a:t>Section Two</a:t>
            </a:r>
            <a:r>
              <a:rPr lang="en-US" sz="2800" b="1" i="1" dirty="0">
                <a:solidFill>
                  <a:srgbClr val="000000"/>
                </a:solidFill>
                <a:latin typeface="Palatino Linotype"/>
                <a:cs typeface="Times New Roman"/>
              </a:rPr>
              <a:t> </a:t>
            </a:r>
            <a:r>
              <a:rPr lang="en-US" sz="2800" b="1" dirty="0">
                <a:solidFill>
                  <a:srgbClr val="000000"/>
                </a:solidFill>
                <a:latin typeface="Palatino Linotype"/>
                <a:cs typeface="Times New Roman"/>
              </a:rPr>
              <a:t>includes</a:t>
            </a:r>
            <a:r>
              <a:rPr lang="en-US" sz="2800" b="1" i="1" dirty="0">
                <a:solidFill>
                  <a:srgbClr val="000000"/>
                </a:solidFill>
                <a:latin typeface="Palatino Linotype"/>
                <a:cs typeface="Times New Roman"/>
              </a:rPr>
              <a:t>:</a:t>
            </a:r>
            <a:endParaRPr lang="en-US" b="1" dirty="0"/>
          </a:p>
          <a:p>
            <a:pPr lvl="1"/>
            <a:r>
              <a:rPr lang="en-US" sz="2800" dirty="0">
                <a:solidFill>
                  <a:srgbClr val="000000"/>
                </a:solidFill>
                <a:latin typeface="Palatino Linotype"/>
                <a:cs typeface="Times New Roman"/>
              </a:rPr>
              <a:t>a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Palatino Linotype"/>
                <a:cs typeface="Times New Roman"/>
              </a:rPr>
              <a:t>comprehensive framework for structures that need to be in place for optimal program delivery within a </a:t>
            </a:r>
            <a:r>
              <a:rPr lang="en-US" sz="2800" dirty="0">
                <a:solidFill>
                  <a:srgbClr val="000000"/>
                </a:solidFill>
                <a:latin typeface="Palatino Linotype"/>
                <a:cs typeface="Times New Roman"/>
              </a:rPr>
              <a:t>school;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latin typeface="Palatino Linotype"/>
                <a:cs typeface="Times New Roman"/>
              </a:rPr>
              <a:t>ideas for arranging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Palatino Linotype"/>
                <a:cs typeface="Times New Roman"/>
              </a:rPr>
              <a:t> and managing the kindergarten classroom</a:t>
            </a:r>
            <a:r>
              <a:rPr lang="en-US" sz="2800" dirty="0">
                <a:solidFill>
                  <a:srgbClr val="000000"/>
                </a:solidFill>
                <a:latin typeface="Palatino Linotype"/>
                <a:cs typeface="Times New Roman"/>
              </a:rPr>
              <a:t>;</a:t>
            </a:r>
            <a:endParaRPr lang="en-US" dirty="0"/>
          </a:p>
          <a:p>
            <a:pPr lvl="1" fontAlgn="base"/>
            <a:r>
              <a:rPr lang="en-US" sz="2800" dirty="0">
                <a:solidFill>
                  <a:srgbClr val="000000"/>
                </a:solidFill>
                <a:latin typeface="Palatino Linotype"/>
                <a:cs typeface="Times New Roman"/>
              </a:rPr>
              <a:t>a sample schedule for planning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Palatino Linotype"/>
                <a:cs typeface="Times New Roman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Palatino Linotype"/>
                <a:cs typeface="Times New Roman"/>
              </a:rPr>
              <a:t>an effective developmentally appropriate kindergarten day; and</a:t>
            </a:r>
          </a:p>
          <a:p>
            <a:pPr lvl="1"/>
            <a:r>
              <a:rPr lang="en-US" sz="2800" b="0" i="0" dirty="0">
                <a:solidFill>
                  <a:srgbClr val="000000"/>
                </a:solidFill>
                <a:effectLst/>
                <a:latin typeface="Palatino Linotype"/>
                <a:cs typeface="Times New Roman"/>
              </a:rPr>
              <a:t>integrating intentional play in meeting the New Jersey Student Learning Standards (NJSLS</a:t>
            </a:r>
            <a:r>
              <a:rPr lang="en-US" sz="2800" dirty="0">
                <a:solidFill>
                  <a:srgbClr val="000000"/>
                </a:solidFill>
                <a:latin typeface="Palatino Linotype"/>
                <a:cs typeface="Times New Roman"/>
              </a:rPr>
              <a:t>).</a:t>
            </a:r>
            <a:endParaRPr lang="en-US" dirty="0"/>
          </a:p>
          <a:p>
            <a:pPr marL="0" indent="0" algn="l" rtl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787FBF-08B0-75AA-8545-7D77979299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1421"/>
      </p:ext>
    </p:extLst>
  </p:cSld>
  <p:clrMapOvr>
    <a:masterClrMapping/>
  </p:clrMapOvr>
</p:sld>
</file>

<file path=ppt/theme/theme1.xml><?xml version="1.0" encoding="utf-8"?>
<a:theme xmlns:a="http://schemas.openxmlformats.org/drawingml/2006/main" name="NDJOE_Main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954F72"/>
      </a:folHlink>
    </a:clrScheme>
    <a:fontScheme name="NJDOE Template 092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2023" id="{E94947DF-1A62-404F-9C5E-529A60F6FDB4}" vid="{20F40264-73D6-4105-B881-645A45A081C3}"/>
    </a:ext>
  </a:extLst>
</a:theme>
</file>

<file path=ppt/theme/theme2.xml><?xml version="1.0" encoding="utf-8"?>
<a:theme xmlns:a="http://schemas.openxmlformats.org/drawingml/2006/main" name="NJDOE_TitleSlid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954F72"/>
      </a:folHlink>
    </a:clrScheme>
    <a:fontScheme name="NJDOE Template 092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2023" id="{E94947DF-1A62-404F-9C5E-529A60F6FDB4}" vid="{634D36E1-37D0-4298-84CE-C27C23AC1373}"/>
    </a:ext>
  </a:extLst>
</a:theme>
</file>

<file path=ppt/theme/theme3.xml><?xml version="1.0" encoding="utf-8"?>
<a:theme xmlns:a="http://schemas.openxmlformats.org/drawingml/2006/main" name="NJDOE_Section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2023" id="{E94947DF-1A62-404F-9C5E-529A60F6FDB4}" vid="{829227BB-DBB3-41CC-9F3B-F1B3E57050F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NJDOE_0923</Template>
  <TotalTime>0</TotalTime>
  <Words>675</Words>
  <Application>Microsoft Office PowerPoint</Application>
  <PresentationFormat>Widescreen</PresentationFormat>
  <Paragraphs>97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Palatino Linotype</vt:lpstr>
      <vt:lpstr>Times New Roman</vt:lpstr>
      <vt:lpstr>NDJOE_Main</vt:lpstr>
      <vt:lpstr>NJDOE_TitleSlide</vt:lpstr>
      <vt:lpstr>NJDOE_SectionTitle</vt:lpstr>
      <vt:lpstr>     New Jersey  Kindergarten Implementation Guidelines</vt:lpstr>
      <vt:lpstr>Kindergarten Guidelines Purposes Part 1</vt:lpstr>
      <vt:lpstr>Kindergarten Guidelines Purposes Part 2</vt:lpstr>
      <vt:lpstr>The Division of Early Childhood Services </vt:lpstr>
      <vt:lpstr>Three Sections of the Guidelines</vt:lpstr>
      <vt:lpstr>Section One Inclusions Part One</vt:lpstr>
      <vt:lpstr>Section One Inclusions Part Two</vt:lpstr>
      <vt:lpstr>Section Two: School Structures Part One</vt:lpstr>
      <vt:lpstr>Section Two: School Structures Part Two</vt:lpstr>
      <vt:lpstr>Section Three: Classrooms Part One</vt:lpstr>
      <vt:lpstr>Section Three: Classrooms Part Two </vt:lpstr>
      <vt:lpstr>Follow Us on Social Media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Jersey Kindergarten Implementation Guidelines 2024 Overview</dc:title>
  <dc:creator/>
  <cp:lastModifiedBy/>
  <cp:revision>14</cp:revision>
  <cp:lastPrinted>1601-01-01T00:00:00Z</cp:lastPrinted>
  <dcterms:created xsi:type="dcterms:W3CDTF">2024-05-24T15:31:53Z</dcterms:created>
  <dcterms:modified xsi:type="dcterms:W3CDTF">2024-05-28T16:07:02Z</dcterms:modified>
</cp:coreProperties>
</file>